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5" r:id="rId1"/>
  </p:sldMasterIdLst>
  <p:notesMasterIdLst>
    <p:notesMasterId r:id="rId16"/>
  </p:notesMasterIdLst>
  <p:sldIdLst>
    <p:sldId id="270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8AD0"/>
    <a:srgbClr val="F9B21F"/>
    <a:srgbClr val="34B450"/>
    <a:srgbClr val="1219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63126e6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63126e6c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63126e6c0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063126e6c0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63126e6c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63126e6c0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63126e6c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63126e6c0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54944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63126e6c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063126e6c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063126e6c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063126e6c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63126e6c0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63126e6c0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63126e6c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063126e6c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063126e6c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063126e6c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63126e6c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63126e6c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63126e6c0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63126e6c0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63126e6c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63126e6c0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063126e6c0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063126e6c0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AC51D-95EA-5C43-9893-A0045FB9A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ED4CAA-56ED-F04E-AE0A-2E9571203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EC48D-B555-1842-B913-487F343CF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12/8/21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F117A-F4AF-1740-96BA-51C9F93B5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138CE-C085-F945-BA94-5AF1EFA87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401305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28BD9-33FE-8542-BB57-53E0FB8A7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2090A-0351-9A44-9D6A-FB00C0F17E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F12DA-9CF5-A94A-8F1F-014156C0E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D3BB1-18A3-7749-B9E1-53362B89E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2C926-0E8E-DE4F-B25E-F0AE49754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773222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190CCE-3C34-124C-BEFE-2D285E91B1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0DAB5-2F36-6740-9C28-FA51267D9E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FEA20-2423-9448-9D25-57355FD9D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02CD9-B515-D748-A548-A20CDCED2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17BA3-F76A-FD4D-993E-69FD06ACD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821894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6010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89954-D7A0-0149-87C2-AA07D7437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13E74-FE38-2441-85D7-EA791631E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CCD9C-B4D6-AF48-9381-AC9EB04A3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7236F-1A98-7747-94F0-19F898F44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D74F0-2673-1749-821A-7465BD25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412730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C5099-4377-F04B-971B-812554D0F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F0E74-2737-BA48-BE3B-19435B1BD2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31EAA-2A5B-CC4D-A98C-1BC58324D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4C3FE-0AD9-CE40-B103-38BACD94F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3A0A5-F633-D94A-A57F-713F422B3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929454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901A0-FF57-2A4A-AB9F-B366E9B20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CA65C-47E0-AD48-AB68-726A1E0501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3FE989-3721-6E4E-ABA3-5D9F4B8944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6FA38-93BA-564B-AFCC-947D0CAB9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441C75-AE5F-BE45-8096-B7F3E9D21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DB7A03-C000-1F4A-98E9-F4FDCA28A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780257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797FC-8646-6943-B008-1B725A709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740D38-F41A-224A-A178-FEE881629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7CA1E1-1986-9741-8995-D6971C498F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F22A78-06EF-6048-80E9-6C67E0D562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D6F4C7-1789-2543-B86F-59374AD3DF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EF6661-6380-AF4E-A970-639C3A530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B91786-6931-5F41-A1C2-D623D521E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60F8C1-F6CE-BA4F-9CFC-8F0723B2F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2168532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3328F-2FA8-FF47-A638-CB488F27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445-87FB-9E43-9CDD-8C98F9DD6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F86EC2-256C-7B45-A795-A5E45E203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E51122-2498-8549-99EA-4997170FB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9079144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5F1B2B-B962-AD49-87D9-1600FE23E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8036AB-93A3-C24C-B0C9-943B4CA42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EB0F4-E158-F546-A353-DE47503DC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64113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91660-276C-9F48-831C-F0446F46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1CA11-4E83-8B40-A130-FBEC44B23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5996DE-402E-A54D-81B7-014AE5D06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7FFF75-6ED2-724E-A4F8-CABC6883E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700F0-F41A-8B42-82DD-1C707B1A2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FB4590-15A5-0A44-B754-6B5697ED9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906217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7F4E2-9BE3-4749-8ED5-623486F39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BF4ADA-E4CC-8F48-A94C-BE85EF454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080F60-58E8-C84D-811A-995CA08857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D1FA9-73B1-AE4B-8F7D-ED7B562AF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5D09B-6560-B145-82FF-E6EEC28A2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3F674-7B93-B442-AF6D-240744D21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970469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C2D82B-1866-9240-9203-231BBD3A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3D536C-1E86-9A45-A066-D90C1D472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5A22D-CA60-BB43-A0FF-FD45A5BDCF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12/8/21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5158E-8CFA-4442-B481-197DCBB5EB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A88B0-6D45-874D-9577-FF33CF9D2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26763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olympics.com/en/olympic-games/tokyo-2020/medal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kaggle.com/arjunprasadsarkhel/2021-olympics-in-tokyo?select=Teams.xlsx" TargetMode="External"/><Relationship Id="rId4" Type="http://schemas.openxmlformats.org/officeDocument/2006/relationships/hyperlink" Target="https://www.worldometers.info/gdp/gdp-by-country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yunsukr/DS5100-Final/tree/main/dat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!!BGRectangle">
            <a:extLst>
              <a:ext uri="{FF2B5EF4-FFF2-40B4-BE49-F238E27FC236}">
                <a16:creationId xmlns:a16="http://schemas.microsoft.com/office/drawing/2014/main" id="{89C1B8B3-9FDD-4D8C-9C4D-2FD7CFA2F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636"/>
            <a:ext cx="9141714" cy="51434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Rectangle 33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oogle Shape;88;p13" descr="Shape&#10;&#10;Description automatically generated">
            <a:extLst>
              <a:ext uri="{FF2B5EF4-FFF2-40B4-BE49-F238E27FC236}">
                <a16:creationId xmlns:a16="http://schemas.microsoft.com/office/drawing/2014/main" id="{35D13B9C-E5C2-2745-BF51-F2AE5236DB4D}"/>
              </a:ext>
            </a:extLst>
          </p:cNvPr>
          <p:cNvPicPr preferRelativeResize="0"/>
          <p:nvPr/>
        </p:nvPicPr>
        <p:blipFill rotWithShape="1">
          <a:blip r:embed="rId2">
            <a:alphaModFix amt="50000"/>
          </a:blip>
          <a:srcRect t="33083" r="-1" b="29792"/>
          <a:stretch/>
        </p:blipFill>
        <p:spPr>
          <a:xfrm>
            <a:off x="20" y="10"/>
            <a:ext cx="9141692" cy="51434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1D4310-72E5-1C4B-B0B4-7BDDE1A99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610" y="900114"/>
            <a:ext cx="5172878" cy="3343272"/>
          </a:xfrm>
        </p:spPr>
        <p:txBody>
          <a:bodyPr anchor="ctr">
            <a:normAutofit/>
          </a:bodyPr>
          <a:lstStyle/>
          <a:p>
            <a:pPr algn="r"/>
            <a:r>
              <a:rPr lang="en-US" sz="6000">
                <a:solidFill>
                  <a:srgbClr val="FFFFFF"/>
                </a:solidFill>
              </a:rPr>
              <a:t>DS 51000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7F957-B494-D846-9B1A-B59268D96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4126" y="900114"/>
            <a:ext cx="2112401" cy="3343272"/>
          </a:xfrm>
        </p:spPr>
        <p:txBody>
          <a:bodyPr anchor="ctr">
            <a:normAutofit/>
          </a:bodyPr>
          <a:lstStyle/>
          <a:p>
            <a:pPr algn="l"/>
            <a:r>
              <a:rPr lang="en-US" sz="2100">
                <a:solidFill>
                  <a:srgbClr val="FFFFFF"/>
                </a:solidFill>
              </a:rPr>
              <a:t>Reilly, Said, Sydney and Max</a:t>
            </a:r>
          </a:p>
        </p:txBody>
      </p:sp>
      <p:sp>
        <p:nvSpPr>
          <p:cNvPr id="42" name="!!Line">
            <a:extLst>
              <a:ext uri="{FF2B5EF4-FFF2-40B4-BE49-F238E27FC236}">
                <a16:creationId xmlns:a16="http://schemas.microsoft.com/office/drawing/2014/main" id="{93A9CEA1-EFF3-40F6-AB36-E232925E7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78474" y="1714500"/>
            <a:ext cx="20574" cy="171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2772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4" name="Google Shape;154;p22"/>
          <p:cNvSpPr txBox="1">
            <a:spLocks noGrp="1"/>
          </p:cNvSpPr>
          <p:nvPr>
            <p:ph type="title"/>
          </p:nvPr>
        </p:nvSpPr>
        <p:spPr>
          <a:xfrm>
            <a:off x="971550" y="502443"/>
            <a:ext cx="3600450" cy="99417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100">
                <a:solidFill>
                  <a:schemeClr val="bg1"/>
                </a:solidFill>
              </a:rPr>
              <a:t>Medal Count versus GDP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519755"/>
            <a:ext cx="457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Google Shape;159;p22"/>
          <p:cNvSpPr txBox="1"/>
          <p:nvPr/>
        </p:nvSpPr>
        <p:spPr>
          <a:xfrm>
            <a:off x="971550" y="1716624"/>
            <a:ext cx="3600450" cy="2783679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b="1">
                <a:solidFill>
                  <a:schemeClr val="bg1"/>
                </a:solidFill>
              </a:rPr>
              <a:t>Conclusion: </a:t>
            </a:r>
            <a:r>
              <a:rPr lang="en-US" sz="1500">
                <a:solidFill>
                  <a:schemeClr val="bg1"/>
                </a:solidFill>
              </a:rPr>
              <a:t>The relationship between GDP and medals won is much stronger than the relationship between GDP per capita and medals won.</a:t>
            </a:r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976560" y="323295"/>
            <a:ext cx="2691480" cy="1352468"/>
          </a:xfrm>
          <a:prstGeom prst="rect">
            <a:avLst/>
          </a:prstGeom>
          <a:noFill/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3702" y="137144"/>
            <a:ext cx="2997196" cy="2383122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6021661" y="2866554"/>
            <a:ext cx="2691480" cy="1339011"/>
          </a:xfrm>
          <a:prstGeom prst="rect">
            <a:avLst/>
          </a:prstGeom>
          <a:noFill/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8803" y="2657409"/>
            <a:ext cx="2997196" cy="2383122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ctangle 10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4" name="Google Shape;164;p23"/>
          <p:cNvSpPr txBox="1">
            <a:spLocks noGrp="1"/>
          </p:cNvSpPr>
          <p:nvPr>
            <p:ph type="title"/>
          </p:nvPr>
        </p:nvSpPr>
        <p:spPr>
          <a:xfrm>
            <a:off x="628650" y="336540"/>
            <a:ext cx="3530753" cy="919238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29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Model Building</a:t>
            </a:r>
          </a:p>
        </p:txBody>
      </p:sp>
      <p:cxnSp>
        <p:nvCxnSpPr>
          <p:cNvPr id="169" name="Straight Connector 10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3904" y="1312317"/>
            <a:ext cx="353872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Google Shape;165;p23"/>
          <p:cNvSpPr txBox="1">
            <a:spLocks noGrp="1"/>
          </p:cNvSpPr>
          <p:nvPr>
            <p:ph type="body" idx="1"/>
          </p:nvPr>
        </p:nvSpPr>
        <p:spPr>
          <a:xfrm>
            <a:off x="673326" y="1431894"/>
            <a:ext cx="3439885" cy="2735782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Multiple Linear Regression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R^2 = 0.8479990568528668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Mean Squared Error = 109.1391895919251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Root Mean Squared Error = 10.446970354697342</a:t>
            </a: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Possible Next Steps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Multicollinearity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Linear Regression assumption checking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200">
                <a:solidFill>
                  <a:schemeClr val="bg1"/>
                </a:solidFill>
              </a:rPr>
              <a:t>GDP and Population had a beta of 0, which may raise eyebrows</a:t>
            </a:r>
          </a:p>
        </p:txBody>
      </p:sp>
      <p:cxnSp>
        <p:nvCxnSpPr>
          <p:cNvPr id="170" name="Straight Connector 11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5520" y="4280754"/>
            <a:ext cx="353549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6" name="Google Shape;166;p2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572000" y="160284"/>
            <a:ext cx="4249911" cy="482293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Rectangle 23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1" name="Google Shape;171;p24"/>
          <p:cNvSpPr txBox="1">
            <a:spLocks noGrp="1"/>
          </p:cNvSpPr>
          <p:nvPr>
            <p:ph type="title"/>
          </p:nvPr>
        </p:nvSpPr>
        <p:spPr>
          <a:xfrm>
            <a:off x="628650" y="336540"/>
            <a:ext cx="3530753" cy="919238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2900">
                <a:solidFill>
                  <a:schemeClr val="bg1"/>
                </a:solidFill>
              </a:rPr>
              <a:t>Time Series Analysis</a:t>
            </a:r>
          </a:p>
        </p:txBody>
      </p: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3904" y="1312317"/>
            <a:ext cx="353872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Google Shape;172;p24"/>
          <p:cNvSpPr txBox="1">
            <a:spLocks noGrp="1"/>
          </p:cNvSpPr>
          <p:nvPr>
            <p:ph type="body" idx="1"/>
          </p:nvPr>
        </p:nvSpPr>
        <p:spPr>
          <a:xfrm>
            <a:off x="673326" y="1431894"/>
            <a:ext cx="3439885" cy="2735782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Historical data was pulled from the olympics website through web scraping.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Summer olympics from Tokyo 2020 - Athen 1896</a:t>
            </a:r>
          </a:p>
        </p:txBody>
      </p: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5520" y="4280754"/>
            <a:ext cx="353549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3" name="Google Shape;173;p24"/>
          <p:cNvPicPr preferRelativeResize="0"/>
          <p:nvPr/>
        </p:nvPicPr>
        <p:blipFill rotWithShape="1">
          <a:blip r:embed="rId3"/>
          <a:srcRect l="29345" r="29341" b="-2"/>
          <a:stretch/>
        </p:blipFill>
        <p:spPr>
          <a:xfrm>
            <a:off x="4894089" y="10"/>
            <a:ext cx="4249911" cy="514349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113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3" name="Google Shape;173;p24"/>
          <p:cNvPicPr preferRelativeResize="0"/>
          <p:nvPr/>
        </p:nvPicPr>
        <p:blipFill rotWithShape="1">
          <a:blip r:embed="rId3">
            <a:alphaModFix/>
          </a:blip>
          <a:srcRect l="109" r="75"/>
          <a:stretch/>
        </p:blipFill>
        <p:spPr>
          <a:xfrm>
            <a:off x="1231309" y="898326"/>
            <a:ext cx="6681382" cy="3346848"/>
          </a:xfrm>
          <a:prstGeom prst="rect">
            <a:avLst/>
          </a:prstGeom>
          <a:noFill/>
        </p:spPr>
      </p:pic>
      <p:sp>
        <p:nvSpPr>
          <p:cNvPr id="116" name="Rectangle 115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845" y="898326"/>
            <a:ext cx="8240309" cy="3346848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13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Rectangle 192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8" name="Google Shape;178;p25"/>
          <p:cNvSpPr txBox="1">
            <a:spLocks noGrp="1"/>
          </p:cNvSpPr>
          <p:nvPr>
            <p:ph type="title"/>
          </p:nvPr>
        </p:nvSpPr>
        <p:spPr>
          <a:xfrm>
            <a:off x="574158" y="502443"/>
            <a:ext cx="3997842" cy="99417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1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Conclusion / Next Steps</a:t>
            </a:r>
          </a:p>
        </p:txBody>
      </p: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519755"/>
            <a:ext cx="457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Google Shape;179;p25"/>
          <p:cNvSpPr txBox="1">
            <a:spLocks noGrp="1"/>
          </p:cNvSpPr>
          <p:nvPr>
            <p:ph type="body" idx="1"/>
          </p:nvPr>
        </p:nvSpPr>
        <p:spPr>
          <a:xfrm>
            <a:off x="971550" y="1716624"/>
            <a:ext cx="3600450" cy="2783679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Code in github is available with virtual environments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Making the github repo a package repo will make it so that we can deploy the package.</a:t>
            </a:r>
          </a:p>
          <a:p>
            <a:pPr marL="1371600" lvl="2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Setup.py</a:t>
            </a: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Dive deeper in the Multiple Linear Regression model such as multicollinearity etc.</a:t>
            </a:r>
          </a:p>
        </p:txBody>
      </p:sp>
      <p:pic>
        <p:nvPicPr>
          <p:cNvPr id="7" name="Google Shape;88;p13">
            <a:extLst>
              <a:ext uri="{FF2B5EF4-FFF2-40B4-BE49-F238E27FC236}">
                <a16:creationId xmlns:a16="http://schemas.microsoft.com/office/drawing/2014/main" id="{3E2CF3F5-2C7F-C54A-859A-8BF6ADEE1668}"/>
              </a:ext>
            </a:extLst>
          </p:cNvPr>
          <p:cNvPicPr preferRelativeResize="0"/>
          <p:nvPr/>
        </p:nvPicPr>
        <p:blipFill rotWithShape="1">
          <a:blip r:embed="rId3"/>
          <a:srcRect l="-10423" t="-1102" r="-16149"/>
          <a:stretch/>
        </p:blipFill>
        <p:spPr>
          <a:xfrm>
            <a:off x="5722295" y="501175"/>
            <a:ext cx="3421697" cy="4141140"/>
          </a:xfrm>
          <a:prstGeom prst="rect">
            <a:avLst/>
          </a:prstGeom>
          <a:noFill/>
        </p:spPr>
      </p:pic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1789" y="0"/>
            <a:ext cx="0" cy="51435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628650" y="502443"/>
            <a:ext cx="3381709" cy="99417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r" defTabSz="914400">
              <a:spcBef>
                <a:spcPct val="0"/>
              </a:spcBef>
              <a:spcAft>
                <a:spcPts val="0"/>
              </a:spcAft>
            </a:pPr>
            <a:r>
              <a:rPr lang="en-US" sz="37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Scenario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7" y="1519755"/>
            <a:ext cx="3915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1044500" y="1799217"/>
            <a:ext cx="7054999" cy="2644608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Brief Introduction About the data set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Olympics</a:t>
            </a:r>
            <a:endParaRPr lang="en-US" sz="1500" dirty="0">
              <a:solidFill>
                <a:srgbClr val="438AD0"/>
              </a:solidFill>
            </a:endParaRPr>
          </a:p>
          <a:p>
            <a:pPr marL="1371600" lvl="2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438AD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https://olympics.com/en/olympic-games/tokyo-2020/medals</a:t>
            </a:r>
            <a:endParaRPr lang="en-US" dirty="0">
              <a:solidFill>
                <a:srgbClr val="438AD0"/>
              </a:solidFill>
            </a:endParaRP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GDP</a:t>
            </a:r>
          </a:p>
          <a:p>
            <a:pPr marL="1371600" lvl="2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9B21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https://www.worldometers.info/gdp/gdp-by-country/</a:t>
            </a:r>
            <a:endParaRPr lang="en-US" dirty="0">
              <a:solidFill>
                <a:srgbClr val="F9B21F"/>
              </a:solidFill>
            </a:endParaRP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Kaggle Integration</a:t>
            </a:r>
          </a:p>
          <a:p>
            <a:pPr marL="1371600" lvl="2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34B45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https://www.kaggle.com/arjunprasadsarkhel/2021-olympics-in-tokyo?select=Teams.xlsx</a:t>
            </a:r>
            <a:endParaRPr lang="en-US" dirty="0">
              <a:solidFill>
                <a:srgbClr val="34B450"/>
              </a:solidFill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86394"/>
            <a:ext cx="8954691" cy="4970711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ectangle 198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628650" y="502443"/>
            <a:ext cx="3381709" cy="99417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r" defTabSz="914400">
              <a:spcBef>
                <a:spcPct val="0"/>
              </a:spcBef>
              <a:spcAft>
                <a:spcPts val="0"/>
              </a:spcAft>
            </a:pPr>
            <a:r>
              <a:rPr lang="en-US" sz="31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Dataset Introduction</a:t>
            </a:r>
          </a:p>
        </p:txBody>
      </p: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7" y="1519755"/>
            <a:ext cx="3915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1044500" y="1799217"/>
            <a:ext cx="7054999" cy="2644608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Pandas </a:t>
            </a:r>
            <a:r>
              <a:rPr lang="en-US" sz="1500" dirty="0" err="1">
                <a:solidFill>
                  <a:schemeClr val="bg1"/>
                </a:solidFill>
              </a:rPr>
              <a:t>Dataframe</a:t>
            </a:r>
            <a:r>
              <a:rPr lang="en-US" sz="1500" dirty="0">
                <a:solidFill>
                  <a:schemeClr val="bg1"/>
                </a:solidFill>
              </a:rPr>
              <a:t> to csv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500" u="sng" dirty="0">
                <a:solidFill>
                  <a:srgbClr val="438AD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https://github.com/hyunsukr/DS5100-Final/tree/main/data</a:t>
            </a:r>
            <a:endParaRPr lang="en-US" sz="1500" dirty="0">
              <a:solidFill>
                <a:srgbClr val="438AD0"/>
              </a:solidFill>
            </a:endParaRP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Dimension</a:t>
            </a:r>
          </a:p>
          <a:p>
            <a:pPr marL="1371600" lvl="2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Tokyo Olympics: 74 x 14</a:t>
            </a:r>
          </a:p>
          <a:p>
            <a:pPr marL="1371600" lvl="2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Historical Olympics: 1315 x 9</a:t>
            </a: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Data was </a:t>
            </a:r>
            <a:r>
              <a:rPr lang="en-US" sz="1500" dirty="0" err="1">
                <a:solidFill>
                  <a:schemeClr val="bg1"/>
                </a:solidFill>
              </a:rPr>
              <a:t>webscrapped</a:t>
            </a:r>
            <a:r>
              <a:rPr lang="en-US" sz="1500" dirty="0">
                <a:solidFill>
                  <a:schemeClr val="bg1"/>
                </a:solidFill>
              </a:rPr>
              <a:t> and engineered to produce a final </a:t>
            </a:r>
            <a:r>
              <a:rPr lang="en-US" sz="1500" dirty="0" err="1">
                <a:solidFill>
                  <a:schemeClr val="bg1"/>
                </a:solidFill>
              </a:rPr>
              <a:t>dataframe</a:t>
            </a:r>
            <a:r>
              <a:rPr lang="en-US" sz="1500" dirty="0">
                <a:solidFill>
                  <a:schemeClr val="bg1"/>
                </a:solidFill>
              </a:rPr>
              <a:t> with the information below.</a:t>
            </a:r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86394"/>
            <a:ext cx="8954691" cy="4970711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133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628650" y="502443"/>
            <a:ext cx="3381709" cy="99417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r" defTabSz="914400">
              <a:spcBef>
                <a:spcPct val="0"/>
              </a:spcBef>
              <a:spcAft>
                <a:spcPts val="0"/>
              </a:spcAft>
            </a:pPr>
            <a:r>
              <a:rPr lang="en-US" sz="31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Dataset Web Scraping</a:t>
            </a:r>
          </a:p>
        </p:txBody>
      </p: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7" y="1519755"/>
            <a:ext cx="3915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1044500" y="1799217"/>
            <a:ext cx="7054999" cy="2644608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Class called Web_Scrapper</a:t>
            </a: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Three data sets were webscrapped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Olympics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GDP</a:t>
            </a:r>
          </a:p>
          <a:p>
            <a:pPr marL="1371600" lvl="2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Only gives 2020 (recent GDP)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GDP Historical Data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86394"/>
            <a:ext cx="8954691" cy="4970711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ctangle 16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title"/>
          </p:nvPr>
        </p:nvSpPr>
        <p:spPr>
          <a:xfrm>
            <a:off x="971550" y="502443"/>
            <a:ext cx="3600450" cy="99417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100">
                <a:solidFill>
                  <a:schemeClr val="bg1"/>
                </a:solidFill>
              </a:rPr>
              <a:t>Data Processing - Interaction</a:t>
            </a:r>
          </a:p>
        </p:txBody>
      </p: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519755"/>
            <a:ext cx="457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Google Shape;115;p17"/>
          <p:cNvSpPr txBox="1">
            <a:spLocks noGrp="1"/>
          </p:cNvSpPr>
          <p:nvPr>
            <p:ph type="body" idx="1"/>
          </p:nvPr>
        </p:nvSpPr>
        <p:spPr>
          <a:xfrm>
            <a:off x="971550" y="1716624"/>
            <a:ext cx="3600450" cy="2783679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457200" lvl="0" indent="-228600" defTabSz="914400"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Interaction with user</a:t>
            </a:r>
          </a:p>
          <a:p>
            <a:pPr marL="457200" lvl="0" indent="-228600" defTabSz="914400"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Progress bar to show % data pull </a:t>
            </a:r>
          </a:p>
          <a:p>
            <a:pPr marL="457200" lvl="0" indent="-228600" defTabSz="914400">
              <a:spcBef>
                <a:spcPts val="0"/>
              </a:spcBef>
              <a:spcAft>
                <a:spcPts val="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Give feedback to user how much the data pull is complete. </a:t>
            </a:r>
          </a:p>
          <a:p>
            <a:pPr marL="0" lvl="0" indent="-228600" defTabSz="9144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1500">
              <a:solidFill>
                <a:schemeClr val="bg1"/>
              </a:solidFill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 rotWithShape="1">
          <a:blip r:embed="rId3"/>
          <a:srcRect l="-155" r="18835" b="2"/>
          <a:stretch/>
        </p:blipFill>
        <p:spPr>
          <a:xfrm>
            <a:off x="4823702" y="714456"/>
            <a:ext cx="3001291" cy="1249588"/>
          </a:xfrm>
          <a:prstGeom prst="rect">
            <a:avLst/>
          </a:prstGeom>
          <a:noFill/>
        </p:spPr>
      </p:pic>
      <p:sp>
        <p:nvSpPr>
          <p:cNvPr id="172" name="Rectangle 171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3702" y="137144"/>
            <a:ext cx="2997196" cy="2383122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7" name="Google Shape;117;p17"/>
          <p:cNvPicPr preferRelativeResize="0"/>
          <p:nvPr/>
        </p:nvPicPr>
        <p:blipFill rotWithShape="1">
          <a:blip r:embed="rId4"/>
          <a:srcRect l="-385" r="26572" b="-2"/>
          <a:stretch/>
        </p:blipFill>
        <p:spPr>
          <a:xfrm>
            <a:off x="5868804" y="3183926"/>
            <a:ext cx="2997196" cy="1340706"/>
          </a:xfrm>
          <a:prstGeom prst="rect">
            <a:avLst/>
          </a:prstGeom>
          <a:noFill/>
        </p:spPr>
      </p:pic>
      <p:sp>
        <p:nvSpPr>
          <p:cNvPr id="174" name="Rectangle 173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8803" y="2657409"/>
            <a:ext cx="2997196" cy="2383122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ctangle 130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2" name="Google Shape;122;p18"/>
          <p:cNvSpPr txBox="1">
            <a:spLocks noGrp="1"/>
          </p:cNvSpPr>
          <p:nvPr>
            <p:ph type="title"/>
          </p:nvPr>
        </p:nvSpPr>
        <p:spPr>
          <a:xfrm>
            <a:off x="971550" y="502443"/>
            <a:ext cx="3600450" cy="99417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100">
                <a:solidFill>
                  <a:schemeClr val="bg1"/>
                </a:solidFill>
              </a:rPr>
              <a:t>Data Processing - Data Engineering</a:t>
            </a:r>
          </a:p>
        </p:txBody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519755"/>
            <a:ext cx="457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Google Shape;123;p18"/>
          <p:cNvSpPr txBox="1">
            <a:spLocks noGrp="1"/>
          </p:cNvSpPr>
          <p:nvPr>
            <p:ph type="body" idx="1"/>
          </p:nvPr>
        </p:nvSpPr>
        <p:spPr>
          <a:xfrm>
            <a:off x="971550" y="1716624"/>
            <a:ext cx="3600450" cy="2783679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Joined datasets based on country name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Some country names were different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Had to map countries names through a </a:t>
            </a:r>
            <a:br>
              <a:rPr lang="en-US" sz="1400">
                <a:solidFill>
                  <a:schemeClr val="bg1"/>
                </a:solidFill>
              </a:rPr>
            </a:br>
            <a:r>
              <a:rPr lang="en-US" sz="1400">
                <a:solidFill>
                  <a:schemeClr val="bg1"/>
                </a:solidFill>
              </a:rPr>
              <a:t>json (dictionary) through data cleaning</a:t>
            </a: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Added geographical location for the data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Continents each country is located</a:t>
            </a:r>
          </a:p>
          <a:p>
            <a:pPr marL="914400" lvl="1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Utilized a third party package</a:t>
            </a:r>
          </a:p>
          <a:p>
            <a:pPr marL="1371600" lvl="2" indent="-228600" defTabSz="914400">
              <a:spcBef>
                <a:spcPts val="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pycountry-convert</a:t>
            </a:r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735292" y="912418"/>
            <a:ext cx="4136494" cy="3139609"/>
          </a:xfrm>
          <a:prstGeom prst="rect">
            <a:avLst/>
          </a:prstGeom>
          <a:noFill/>
        </p:spPr>
      </p:pic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B7188D9B-1674-419B-A379-D1632A7EC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1789" y="0"/>
            <a:ext cx="0" cy="51435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1" name="Google Shape;131;p19"/>
          <p:cNvSpPr txBox="1">
            <a:spLocks noGrp="1"/>
          </p:cNvSpPr>
          <p:nvPr>
            <p:ph type="title"/>
          </p:nvPr>
        </p:nvSpPr>
        <p:spPr>
          <a:xfrm>
            <a:off x="971550" y="502443"/>
            <a:ext cx="3600450" cy="99417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4400">
                <a:solidFill>
                  <a:schemeClr val="bg1"/>
                </a:solidFill>
              </a:rPr>
              <a:t>Testing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519755"/>
            <a:ext cx="457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Google Shape;132;p19"/>
          <p:cNvSpPr txBox="1">
            <a:spLocks noGrp="1"/>
          </p:cNvSpPr>
          <p:nvPr>
            <p:ph type="body" idx="1"/>
          </p:nvPr>
        </p:nvSpPr>
        <p:spPr>
          <a:xfrm>
            <a:off x="971550" y="1716624"/>
            <a:ext cx="3600450" cy="2783679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Pytest to test the code / coverage</a:t>
            </a: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Data engineering functions and data</a:t>
            </a:r>
            <a:br>
              <a:rPr lang="en-US" sz="1500">
                <a:solidFill>
                  <a:schemeClr val="bg1"/>
                </a:solidFill>
              </a:rPr>
            </a:br>
            <a:r>
              <a:rPr lang="en-US" sz="1500">
                <a:solidFill>
                  <a:schemeClr val="bg1"/>
                </a:solidFill>
              </a:rPr>
              <a:t>quality testing</a:t>
            </a: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All methods relating to data</a:t>
            </a:r>
          </a:p>
          <a:p>
            <a:pPr marL="457200" lvl="0" indent="-228600" defTabSz="914400">
              <a:spcBef>
                <a:spcPts val="0"/>
              </a:spcBef>
              <a:spcAft>
                <a:spcPts val="600"/>
              </a:spcAft>
              <a:buSzPts val="1300"/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bg1"/>
                </a:solidFill>
              </a:rPr>
              <a:t>Code coverage of 100% except main</a:t>
            </a:r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983894" y="396437"/>
            <a:ext cx="2691480" cy="1850392"/>
          </a:xfrm>
          <a:prstGeom prst="rect">
            <a:avLst/>
          </a:prstGeom>
          <a:noFill/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3702" y="137144"/>
            <a:ext cx="2997196" cy="2383122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6028995" y="3545837"/>
            <a:ext cx="2691480" cy="592125"/>
          </a:xfrm>
          <a:prstGeom prst="rect">
            <a:avLst/>
          </a:prstGeom>
          <a:noFill/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8803" y="2657409"/>
            <a:ext cx="2997196" cy="2383122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546497" y="1066800"/>
            <a:ext cx="3379164" cy="1790700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800">
                <a:solidFill>
                  <a:schemeClr val="bg1"/>
                </a:solidFill>
              </a:rPr>
              <a:t>Exploratory Data Analysis</a:t>
            </a: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0277405F-0B4F-4418-B773-1B38814125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7815" y="170169"/>
            <a:ext cx="4476494" cy="4563756"/>
          </a:xfrm>
          <a:custGeom>
            <a:avLst/>
            <a:gdLst>
              <a:gd name="connsiteX0" fmla="*/ 0 w 5968658"/>
              <a:gd name="connsiteY0" fmla="*/ 0 h 6085007"/>
              <a:gd name="connsiteX1" fmla="*/ 3557919 w 5968658"/>
              <a:gd name="connsiteY1" fmla="*/ 0 h 6085007"/>
              <a:gd name="connsiteX2" fmla="*/ 3557919 w 5968658"/>
              <a:gd name="connsiteY2" fmla="*/ 2195749 h 6085007"/>
              <a:gd name="connsiteX3" fmla="*/ 5968658 w 5968658"/>
              <a:gd name="connsiteY3" fmla="*/ 2195749 h 6085007"/>
              <a:gd name="connsiteX4" fmla="*/ 5968658 w 5968658"/>
              <a:gd name="connsiteY4" fmla="*/ 6085007 h 6085007"/>
              <a:gd name="connsiteX5" fmla="*/ 2058230 w 5968658"/>
              <a:gd name="connsiteY5" fmla="*/ 6085007 h 6085007"/>
              <a:gd name="connsiteX6" fmla="*/ 2058230 w 5968658"/>
              <a:gd name="connsiteY6" fmla="*/ 3538657 h 6085007"/>
              <a:gd name="connsiteX7" fmla="*/ 0 w 5968658"/>
              <a:gd name="connsiteY7" fmla="*/ 3538657 h 6085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8658" h="6085007">
                <a:moveTo>
                  <a:pt x="0" y="0"/>
                </a:moveTo>
                <a:lnTo>
                  <a:pt x="3557919" y="0"/>
                </a:lnTo>
                <a:lnTo>
                  <a:pt x="3557919" y="2195749"/>
                </a:lnTo>
                <a:lnTo>
                  <a:pt x="5968658" y="2195749"/>
                </a:lnTo>
                <a:lnTo>
                  <a:pt x="5968658" y="6085007"/>
                </a:lnTo>
                <a:lnTo>
                  <a:pt x="2058230" y="6085007"/>
                </a:lnTo>
                <a:lnTo>
                  <a:pt x="2058230" y="3538657"/>
                </a:lnTo>
                <a:lnTo>
                  <a:pt x="0" y="353865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1" name="Google Shape;141;p20" descr="medal_dist.png"/>
          <p:cNvPicPr preferRelativeResize="0"/>
          <p:nvPr/>
        </p:nvPicPr>
        <p:blipFill rotWithShape="1">
          <a:blip r:embed="rId3"/>
          <a:srcRect l="6452" t="9806" r="8426" b="3176"/>
          <a:stretch/>
        </p:blipFill>
        <p:spPr>
          <a:xfrm>
            <a:off x="5879853" y="2622197"/>
            <a:ext cx="2556091" cy="1306512"/>
          </a:xfrm>
          <a:prstGeom prst="rect">
            <a:avLst/>
          </a:prstGeom>
          <a:noFill/>
        </p:spPr>
      </p:pic>
      <p:pic>
        <p:nvPicPr>
          <p:cNvPr id="140" name="Google Shape;140;p20" descr="countries_pie_chart.png"/>
          <p:cNvPicPr preferRelativeResize="0"/>
          <p:nvPr/>
        </p:nvPicPr>
        <p:blipFill rotWithShape="1">
          <a:blip r:embed="rId4"/>
          <a:srcRect l="21700" t="5673" r="12117" b="11988"/>
          <a:stretch/>
        </p:blipFill>
        <p:spPr>
          <a:xfrm>
            <a:off x="4317294" y="772632"/>
            <a:ext cx="2329482" cy="144906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971550" y="502443"/>
            <a:ext cx="3600450" cy="99417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4100">
                <a:solidFill>
                  <a:schemeClr val="bg1"/>
                </a:solidFill>
              </a:rPr>
              <a:t>World Statistics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519755"/>
            <a:ext cx="457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Google Shape;149;p21"/>
          <p:cNvSpPr txBox="1"/>
          <p:nvPr/>
        </p:nvSpPr>
        <p:spPr>
          <a:xfrm>
            <a:off x="971550" y="1716624"/>
            <a:ext cx="3600450" cy="2783679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>
                <a:solidFill>
                  <a:schemeClr val="bg1"/>
                </a:solidFill>
              </a:rPr>
              <a:t>Conclusions: </a:t>
            </a:r>
          </a:p>
          <a:p>
            <a:pPr marL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>
              <a:solidFill>
                <a:schemeClr val="bg1"/>
              </a:solidFill>
            </a:endParaRPr>
          </a:p>
          <a:p>
            <a:pPr marL="45720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US has highest GDP and number of medals won</a:t>
            </a:r>
          </a:p>
          <a:p>
            <a:pPr marL="45720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China second for both</a:t>
            </a:r>
          </a:p>
          <a:p>
            <a:pPr marL="45720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Relationship not as strong for rest of world</a:t>
            </a:r>
          </a:p>
          <a:p>
            <a:pPr marL="800100" lvl="1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Russia, Australia, &amp; Great Britain have high medal counts but lower GDPs compared to US and China</a:t>
            </a:r>
          </a:p>
        </p:txBody>
      </p:sp>
      <p:pic>
        <p:nvPicPr>
          <p:cNvPr id="148" name="Google Shape;148;p21"/>
          <p:cNvPicPr preferRelativeResize="0"/>
          <p:nvPr/>
        </p:nvPicPr>
        <p:blipFill rotWithShape="1">
          <a:blip r:embed="rId3"/>
          <a:srcRect b="4852"/>
          <a:stretch/>
        </p:blipFill>
        <p:spPr>
          <a:xfrm>
            <a:off x="6021661" y="3236476"/>
            <a:ext cx="2691480" cy="1190813"/>
          </a:xfrm>
          <a:prstGeom prst="rect">
            <a:avLst/>
          </a:prstGeom>
          <a:noFill/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3702" y="137144"/>
            <a:ext cx="2997196" cy="2383122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7" name="Google Shape;147;p21"/>
          <p:cNvPicPr preferRelativeResize="0"/>
          <p:nvPr/>
        </p:nvPicPr>
        <p:blipFill rotWithShape="1">
          <a:blip r:embed="rId4"/>
          <a:srcRect b="3864"/>
          <a:stretch/>
        </p:blipFill>
        <p:spPr>
          <a:xfrm>
            <a:off x="4976560" y="733585"/>
            <a:ext cx="2691480" cy="1190240"/>
          </a:xfrm>
          <a:prstGeom prst="rect">
            <a:avLst/>
          </a:prstGeom>
          <a:noFill/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8803" y="2657409"/>
            <a:ext cx="2997196" cy="2383122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000000"/>
      </a:dk1>
      <a:lt1>
        <a:srgbClr val="FFFFFF"/>
      </a:lt1>
      <a:dk2>
        <a:srgbClr val="121932"/>
      </a:dk2>
      <a:lt2>
        <a:srgbClr val="E7E6E6"/>
      </a:lt2>
      <a:accent1>
        <a:srgbClr val="D5D5D5"/>
      </a:accent1>
      <a:accent2>
        <a:srgbClr val="FF2600"/>
      </a:accent2>
      <a:accent3>
        <a:srgbClr val="D5D5D5"/>
      </a:accent3>
      <a:accent4>
        <a:srgbClr val="935100"/>
      </a:accent4>
      <a:accent5>
        <a:srgbClr val="FFD478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424</Words>
  <Application>Microsoft Macintosh PowerPoint</Application>
  <PresentationFormat>On-screen Show (16:9)</PresentationFormat>
  <Paragraphs>68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 Light</vt:lpstr>
      <vt:lpstr>Calibri</vt:lpstr>
      <vt:lpstr>Office Theme</vt:lpstr>
      <vt:lpstr>DS 51000</vt:lpstr>
      <vt:lpstr>Project Scenario</vt:lpstr>
      <vt:lpstr>Dataset Introduction</vt:lpstr>
      <vt:lpstr>Dataset Web Scraping</vt:lpstr>
      <vt:lpstr>Data Processing - Interaction</vt:lpstr>
      <vt:lpstr>Data Processing - Data Engineering</vt:lpstr>
      <vt:lpstr>Testing</vt:lpstr>
      <vt:lpstr>Exploratory Data Analysis</vt:lpstr>
      <vt:lpstr>World Statistics</vt:lpstr>
      <vt:lpstr>Medal Count versus GDP</vt:lpstr>
      <vt:lpstr>Model Building</vt:lpstr>
      <vt:lpstr>Time Series Analysis</vt:lpstr>
      <vt:lpstr>PowerPoint Presentation</vt:lpstr>
      <vt:lpstr>Conclusion / 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Scenario</dc:title>
  <cp:lastModifiedBy>Sydney Masterson</cp:lastModifiedBy>
  <cp:revision>2</cp:revision>
  <dcterms:modified xsi:type="dcterms:W3CDTF">2021-12-09T00:44:57Z</dcterms:modified>
</cp:coreProperties>
</file>